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tags/tag15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6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34"/>
  </p:notesMasterIdLst>
  <p:handoutMasterIdLst>
    <p:handoutMasterId r:id="rId35"/>
  </p:handoutMasterIdLst>
  <p:sldIdLst>
    <p:sldId id="554" r:id="rId2"/>
    <p:sldId id="508" r:id="rId3"/>
    <p:sldId id="534" r:id="rId4"/>
    <p:sldId id="543" r:id="rId5"/>
    <p:sldId id="535" r:id="rId6"/>
    <p:sldId id="536" r:id="rId7"/>
    <p:sldId id="537" r:id="rId8"/>
    <p:sldId id="538" r:id="rId9"/>
    <p:sldId id="539" r:id="rId10"/>
    <p:sldId id="540" r:id="rId11"/>
    <p:sldId id="544" r:id="rId12"/>
    <p:sldId id="546" r:id="rId13"/>
    <p:sldId id="542" r:id="rId14"/>
    <p:sldId id="531" r:id="rId15"/>
    <p:sldId id="547" r:id="rId16"/>
    <p:sldId id="529" r:id="rId17"/>
    <p:sldId id="548" r:id="rId18"/>
    <p:sldId id="549" r:id="rId19"/>
    <p:sldId id="528" r:id="rId20"/>
    <p:sldId id="550" r:id="rId21"/>
    <p:sldId id="551" r:id="rId22"/>
    <p:sldId id="552" r:id="rId23"/>
    <p:sldId id="257" r:id="rId24"/>
    <p:sldId id="258" r:id="rId25"/>
    <p:sldId id="260" r:id="rId26"/>
    <p:sldId id="261" r:id="rId27"/>
    <p:sldId id="262" r:id="rId28"/>
    <p:sldId id="259" r:id="rId29"/>
    <p:sldId id="263" r:id="rId30"/>
    <p:sldId id="264" r:id="rId31"/>
    <p:sldId id="265" r:id="rId32"/>
    <p:sldId id="553" r:id="rId33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1A36"/>
    <a:srgbClr val="C0504D"/>
    <a:srgbClr val="FF8200"/>
    <a:srgbClr val="BF5700"/>
    <a:srgbClr val="1E4B87"/>
    <a:srgbClr val="262626"/>
    <a:srgbClr val="1B306B"/>
    <a:srgbClr val="FFCC00"/>
    <a:srgbClr val="F8F8F8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85" autoAdjust="0"/>
    <p:restoredTop sz="86420" autoAdjust="0"/>
  </p:normalViewPr>
  <p:slideViewPr>
    <p:cSldViewPr>
      <p:cViewPr varScale="1">
        <p:scale>
          <a:sx n="165" d="100"/>
          <a:sy n="165" d="100"/>
        </p:scale>
        <p:origin x="196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4/12/18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4/12/18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9665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79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18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8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56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513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53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6615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3335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990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985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614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76459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61209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74027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44053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62779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79293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42302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32115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61199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274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938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98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05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89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991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68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44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64595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Data Boot Camp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23863" y="3962400"/>
            <a:ext cx="22431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Data Bootcamp | 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2667000" y="3962400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 Day, Year</a:t>
            </a:r>
          </a:p>
        </p:txBody>
      </p:sp>
    </p:spTree>
    <p:extLst>
      <p:ext uri="{BB962C8B-B14F-4D97-AF65-F5344CB8AC3E}">
        <p14:creationId xmlns:p14="http://schemas.microsoft.com/office/powerpoint/2010/main" val="122498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Data Boot Camp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93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Data Boot Camp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Data Boot Camp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688975"/>
            <a:ext cx="8610600" cy="54832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1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2" y="6418965"/>
            <a:ext cx="9155741" cy="457748"/>
          </a:xfrm>
          <a:prstGeom prst="flowChartProcess">
            <a:avLst/>
          </a:prstGeom>
          <a:solidFill>
            <a:srgbClr val="1E4E79"/>
          </a:solidFill>
          <a:ln>
            <a:noFill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65400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7" name="Shape 77"/>
          <p:cNvSpPr txBox="1"/>
          <p:nvPr/>
        </p:nvSpPr>
        <p:spPr>
          <a:xfrm>
            <a:off x="6247493" y="6540236"/>
            <a:ext cx="2787900" cy="21520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2017 The Coding Boot Camp</a:t>
            </a:r>
            <a:endParaRPr sz="1100"/>
          </a:p>
        </p:txBody>
      </p:sp>
      <p:cxnSp>
        <p:nvCxnSpPr>
          <p:cNvPr id="78" name="Shape 78"/>
          <p:cNvCxnSpPr/>
          <p:nvPr/>
        </p:nvCxnSpPr>
        <p:spPr>
          <a:xfrm>
            <a:off x="0" y="653855"/>
            <a:ext cx="9144000" cy="0"/>
          </a:xfrm>
          <a:prstGeom prst="straightConnector1">
            <a:avLst/>
          </a:prstGeom>
          <a:noFill/>
          <a:ln w="41275" cap="flat" cmpd="sng">
            <a:solidFill>
              <a:srgbClr val="C83232"/>
            </a:solidFill>
            <a:prstDash val="solid"/>
            <a:miter lim="800000"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12244017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1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70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991" y="2885043"/>
            <a:ext cx="8229600" cy="871860"/>
          </a:xfrm>
        </p:spPr>
        <p:txBody>
          <a:bodyPr/>
          <a:lstStyle/>
          <a:p>
            <a:r>
              <a:rPr lang="en-US" dirty="0"/>
              <a:t>Introduction to Neural Networks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6892" y="3962400"/>
            <a:ext cx="2670436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Data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87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The Math...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352800"/>
            <a:ext cx="8716254" cy="2514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1079997"/>
            <a:ext cx="838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most important mathematical detail to understand is that neural networks typically output </a:t>
            </a:r>
            <a:r>
              <a:rPr lang="en-US" b="1" dirty="0"/>
              <a:t>probabilities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 other words, if we were to tell it how many hours we studied for a test, and our grade on the midterm, it will spit out a </a:t>
            </a:r>
            <a:r>
              <a:rPr lang="en-US" i="1" dirty="0"/>
              <a:t>probability</a:t>
            </a:r>
            <a:r>
              <a:rPr lang="en-US" dirty="0"/>
              <a:t> that we'll pass (or fail!...) the final.</a:t>
            </a:r>
          </a:p>
        </p:txBody>
      </p:sp>
    </p:spTree>
    <p:extLst>
      <p:ext uri="{BB962C8B-B14F-4D97-AF65-F5344CB8AC3E}">
        <p14:creationId xmlns:p14="http://schemas.microsoft.com/office/powerpoint/2010/main" val="34886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How does it work?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2014537"/>
            <a:ext cx="7391400" cy="41576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875437"/>
            <a:ext cx="838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Networks are trained by feeding it (forward propagation) a bunch of inputs (like pictures of cats and dogs) and comparing the outputs to a known label (the output was a cat). The error in the output probability is then fed back (back propagation) to update the weights in each neuron. This is repeated until the </a:t>
            </a:r>
            <a:r>
              <a:rPr lang="en-US" dirty="0" err="1"/>
              <a:t>NNet</a:t>
            </a:r>
            <a:r>
              <a:rPr lang="en-US" dirty="0"/>
              <a:t> learns how to provide an accurate probability for a given input.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22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How does it work?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2016223"/>
            <a:ext cx="7391400" cy="41542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875437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trained neural network can take a new input (picture of a dog) and feed it through the network to predict the output label (cat or dog).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94379" y="6153982"/>
            <a:ext cx="28408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www.google.co.in</a:t>
            </a:r>
            <a:r>
              <a:rPr lang="en-US" sz="800" dirty="0"/>
              <a:t>/about/main/machine-learning-</a:t>
            </a:r>
            <a:r>
              <a:rPr lang="en-US" sz="800" dirty="0" err="1"/>
              <a:t>qa</a:t>
            </a:r>
            <a:r>
              <a:rPr lang="en-US" sz="8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91342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In a nutshell...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43C16-5852-2A41-85D6-E86AD28EF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961772"/>
            <a:ext cx="5492199" cy="308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30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 / Discussion</a:t>
            </a:r>
          </a:p>
        </p:txBody>
      </p:sp>
    </p:spTree>
    <p:extLst>
      <p:ext uri="{BB962C8B-B14F-4D97-AF65-F5344CB8AC3E}">
        <p14:creationId xmlns:p14="http://schemas.microsoft.com/office/powerpoint/2010/main" val="19038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991" y="2885043"/>
            <a:ext cx="8229600" cy="871860"/>
          </a:xfrm>
        </p:spPr>
        <p:txBody>
          <a:bodyPr/>
          <a:lstStyle/>
          <a:p>
            <a:r>
              <a:rPr lang="en-US" dirty="0"/>
              <a:t>Why Keras? Who keras?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6892" y="3962400"/>
            <a:ext cx="2670436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Data Bootcamp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52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TensorFlow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4953000"/>
            <a:ext cx="2438400" cy="1371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2667" y="1046484"/>
            <a:ext cx="8210333" cy="5262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b="1"/>
              <a:t>Machine learning library</a:t>
            </a:r>
          </a:p>
          <a:p>
            <a:pPr marL="285750" indent="-285750">
              <a:buFont typeface="Arial"/>
              <a:buChar char="•"/>
            </a:pPr>
            <a:endParaRPr lang="en-US" sz="2800" b="1"/>
          </a:p>
          <a:p>
            <a:pPr marL="285750" indent="-285750">
              <a:buFont typeface="Arial"/>
              <a:buChar char="•"/>
            </a:pPr>
            <a:r>
              <a:rPr lang="en-US" sz="2800" b="1"/>
              <a:t>Use it to build neural networks</a:t>
            </a:r>
          </a:p>
          <a:p>
            <a:pPr marL="285750" indent="-285750">
              <a:buFont typeface="Arial"/>
              <a:buChar char="•"/>
            </a:pPr>
            <a:endParaRPr lang="en-US" sz="2800" b="1"/>
          </a:p>
          <a:p>
            <a:pPr marL="285750" indent="-285750">
              <a:buFont typeface="Arial"/>
              <a:buChar char="•"/>
            </a:pPr>
            <a:r>
              <a:rPr lang="en-US" sz="2800" b="1"/>
              <a:t>Runs on multiple platforms</a:t>
            </a:r>
          </a:p>
          <a:p>
            <a:pPr marL="285750" indent="-285750">
              <a:buFont typeface="Arial"/>
              <a:buChar char="•"/>
            </a:pPr>
            <a:endParaRPr lang="en-US" sz="2800" b="1"/>
          </a:p>
          <a:p>
            <a:pPr marL="285750" indent="-285750">
              <a:buFont typeface="Arial"/>
              <a:buChar char="•"/>
            </a:pPr>
            <a:r>
              <a:rPr lang="en-US" sz="2800" b="1"/>
              <a:t> ...including distributed computing</a:t>
            </a:r>
          </a:p>
          <a:p>
            <a:pPr marL="457200" indent="-457200">
              <a:buFont typeface="Arial"/>
              <a:buChar char="•"/>
            </a:pPr>
            <a:endParaRPr lang="en-US" sz="2800" b="1"/>
          </a:p>
          <a:p>
            <a:pPr marL="457200" indent="-457200">
              <a:buFont typeface="Arial"/>
              <a:buChar char="•"/>
            </a:pPr>
            <a:r>
              <a:rPr lang="en-US" sz="2800" b="1"/>
              <a:t>Allows detailed fine-tuning</a:t>
            </a:r>
          </a:p>
          <a:p>
            <a:pPr marL="285750" indent="-285750">
              <a:buFont typeface="Arial"/>
              <a:buChar char="•"/>
            </a:pPr>
            <a:endParaRPr lang="en-US" sz="2800" b="1"/>
          </a:p>
          <a:p>
            <a:pPr marL="285750" indent="-285750">
              <a:buFont typeface="Arial"/>
              <a:buChar char="•"/>
            </a:pPr>
            <a:endParaRPr lang="en-US" sz="2800" b="1"/>
          </a:p>
          <a:p>
            <a:pPr marL="285750" indent="-285750">
              <a:buFont typeface="Arial"/>
              <a:buChar char="•"/>
            </a:pPr>
            <a:endParaRPr lang="en-US" sz="2800" b="1"/>
          </a:p>
        </p:txBody>
      </p:sp>
    </p:spTree>
    <p:extLst>
      <p:ext uri="{BB962C8B-B14F-4D97-AF65-F5344CB8AC3E}">
        <p14:creationId xmlns:p14="http://schemas.microsoft.com/office/powerpoint/2010/main" val="53015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Keras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990" y="5257800"/>
            <a:ext cx="3886200" cy="11269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2400" y="762000"/>
            <a:ext cx="8991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b="1"/>
              <a:t>A layer of abstraction</a:t>
            </a:r>
          </a:p>
          <a:p>
            <a:pPr marL="285750" indent="-285750">
              <a:buFont typeface="Arial"/>
              <a:buChar char="•"/>
            </a:pPr>
            <a:endParaRPr lang="en-US" sz="2800" b="1"/>
          </a:p>
          <a:p>
            <a:pPr marL="285750" indent="-285750">
              <a:buFont typeface="Arial"/>
              <a:buChar char="•"/>
            </a:pPr>
            <a:r>
              <a:rPr lang="en-US" sz="2800" b="1"/>
              <a:t>Simplifies deep learning modeling</a:t>
            </a:r>
          </a:p>
          <a:p>
            <a:endParaRPr lang="en-US" sz="2800" b="1"/>
          </a:p>
          <a:p>
            <a:pPr marL="285750" indent="-285750">
              <a:buFont typeface="Arial"/>
              <a:buChar char="•"/>
            </a:pPr>
            <a:r>
              <a:rPr lang="en-US" sz="2800" b="1"/>
              <a:t>Allows rapid prototyping</a:t>
            </a:r>
          </a:p>
          <a:p>
            <a:pPr marL="285750" indent="-285750">
              <a:buFont typeface="Arial"/>
              <a:buChar char="•"/>
            </a:pPr>
            <a:endParaRPr lang="en-US" sz="2800" b="1"/>
          </a:p>
          <a:p>
            <a:pPr marL="285750" indent="-285750">
              <a:buFont typeface="Arial"/>
              <a:buChar char="•"/>
            </a:pPr>
            <a:r>
              <a:rPr lang="en-US" sz="2800" b="1"/>
              <a:t>Works on top of TensorFlow (among other libraries)</a:t>
            </a:r>
          </a:p>
          <a:p>
            <a:pPr marL="285750" indent="-285750">
              <a:buFont typeface="Arial"/>
              <a:buChar char="•"/>
            </a:pPr>
            <a:endParaRPr lang="en-US" sz="2800" b="1"/>
          </a:p>
        </p:txBody>
      </p:sp>
    </p:spTree>
    <p:extLst>
      <p:ext uri="{BB962C8B-B14F-4D97-AF65-F5344CB8AC3E}">
        <p14:creationId xmlns:p14="http://schemas.microsoft.com/office/powerpoint/2010/main" val="179904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 err="1"/>
              <a:t>Keras</a:t>
            </a:r>
            <a:r>
              <a:rPr lang="en-US" dirty="0"/>
              <a:t> + </a:t>
            </a:r>
            <a:r>
              <a:rPr lang="en-US" dirty="0" err="1"/>
              <a:t>TensorFlow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848" y="770543"/>
            <a:ext cx="6350000" cy="25527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200" y="3439932"/>
            <a:ext cx="8991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 err="1"/>
              <a:t>Keras</a:t>
            </a:r>
            <a:r>
              <a:rPr lang="en-US" b="1" u="sng" dirty="0"/>
              <a:t> allows interaction with </a:t>
            </a:r>
            <a:r>
              <a:rPr lang="en-US" b="1" u="sng" dirty="0" err="1"/>
              <a:t>TensorFlow</a:t>
            </a:r>
            <a:r>
              <a:rPr lang="en-US" b="1" u="sng" dirty="0"/>
              <a:t> through a </a:t>
            </a:r>
          </a:p>
          <a:p>
            <a:pPr algn="ctr"/>
            <a:r>
              <a:rPr lang="en-US" b="1" u="sng" dirty="0"/>
              <a:t>simplified interface similar to </a:t>
            </a:r>
            <a:r>
              <a:rPr lang="en-US" b="1" u="sng" dirty="0" err="1"/>
              <a:t>Sklearn</a:t>
            </a:r>
            <a:endParaRPr lang="en-US" b="1" u="sng" dirty="0"/>
          </a:p>
          <a:p>
            <a:pPr algn="ctr"/>
            <a:r>
              <a:rPr lang="en-US" b="1" dirty="0"/>
              <a:t>Model -&gt; Fit -&gt; Predict (with a few other steps)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94628"/>
            <a:ext cx="9144000" cy="80880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03434"/>
            <a:ext cx="9144000" cy="64994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7" y="5853375"/>
            <a:ext cx="9144000" cy="47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3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Installation</a:t>
            </a:r>
          </a:p>
        </p:txBody>
      </p:sp>
    </p:spTree>
    <p:extLst>
      <p:ext uri="{BB962C8B-B14F-4D97-AF65-F5344CB8AC3E}">
        <p14:creationId xmlns:p14="http://schemas.microsoft.com/office/powerpoint/2010/main" val="41118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Blindness Detecting Neural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43C16-5852-2A41-85D6-E86AD28EF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62000"/>
            <a:ext cx="9167958" cy="5181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92238" y="6051746"/>
            <a:ext cx="6383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futurism.com</a:t>
            </a:r>
            <a:r>
              <a:rPr lang="en-US" sz="1200" dirty="0"/>
              <a:t>/googles-deepmind-to-scan-millions-of-eyes-to-fight-blindness-with-nhs/</a:t>
            </a:r>
          </a:p>
        </p:txBody>
      </p:sp>
    </p:spTree>
    <p:extLst>
      <p:ext uri="{BB962C8B-B14F-4D97-AF65-F5344CB8AC3E}">
        <p14:creationId xmlns:p14="http://schemas.microsoft.com/office/powerpoint/2010/main" val="12168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Installation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2667" y="1046484"/>
            <a:ext cx="821033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b="1"/>
              <a:t>conda install keras</a:t>
            </a:r>
          </a:p>
          <a:p>
            <a:pPr marL="285750" indent="-285750">
              <a:buFont typeface="Arial"/>
              <a:buChar char="•"/>
            </a:pPr>
            <a:endParaRPr lang="en-US" sz="2800" b="1"/>
          </a:p>
          <a:p>
            <a:pPr marL="285750" indent="-285750">
              <a:buFont typeface="Arial"/>
              <a:buChar char="•"/>
            </a:pPr>
            <a:r>
              <a:rPr lang="en-US" sz="2800" b="1"/>
              <a:t>(or: pip install keras)</a:t>
            </a:r>
          </a:p>
          <a:p>
            <a:pPr marL="285750" indent="-285750">
              <a:buFont typeface="Arial"/>
              <a:buChar char="•"/>
            </a:pPr>
            <a:endParaRPr lang="en-US" sz="2800" b="1"/>
          </a:p>
          <a:p>
            <a:pPr marL="285750" indent="-285750">
              <a:buFont typeface="Arial"/>
              <a:buChar char="•"/>
            </a:pPr>
            <a:endParaRPr lang="en-US" sz="2800" b="1"/>
          </a:p>
          <a:p>
            <a:pPr marL="285750" indent="-285750">
              <a:buFont typeface="Arial"/>
              <a:buChar char="•"/>
            </a:pPr>
            <a:endParaRPr lang="en-US" sz="2800" b="1"/>
          </a:p>
        </p:txBody>
      </p:sp>
    </p:spTree>
    <p:extLst>
      <p:ext uri="{BB962C8B-B14F-4D97-AF65-F5344CB8AC3E}">
        <p14:creationId xmlns:p14="http://schemas.microsoft.com/office/powerpoint/2010/main" val="365305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 / Discussion</a:t>
            </a:r>
          </a:p>
        </p:txBody>
      </p:sp>
    </p:spTree>
    <p:extLst>
      <p:ext uri="{BB962C8B-B14F-4D97-AF65-F5344CB8AC3E}">
        <p14:creationId xmlns:p14="http://schemas.microsoft.com/office/powerpoint/2010/main" val="382633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991" y="2885043"/>
            <a:ext cx="8229600" cy="871860"/>
          </a:xfrm>
        </p:spPr>
        <p:txBody>
          <a:bodyPr/>
          <a:lstStyle/>
          <a:p>
            <a:r>
              <a:rPr lang="en-US" dirty="0" err="1"/>
              <a:t>Kmeans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6892" y="3962400"/>
            <a:ext cx="2670436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Data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1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304800" y="857250"/>
            <a:ext cx="5470500" cy="490500"/>
          </a:xfrm>
          <a:prstGeom prst="rect">
            <a:avLst/>
          </a:prstGeom>
        </p:spPr>
        <p:txBody>
          <a:bodyPr vert="horz" wrap="square" lIns="68575" tIns="68575" rIns="68575" bIns="68575" numCol="1" rtlCol="0" anchor="ctr" anchorCtr="0">
            <a:noAutofit/>
          </a:bodyPr>
          <a:lstStyle/>
          <a:p>
            <a:r>
              <a:rPr lang="en"/>
              <a:t>Unsupervised Learning</a:t>
            </a:r>
            <a:endParaRPr/>
          </a:p>
        </p:txBody>
      </p:sp>
      <p:sp>
        <p:nvSpPr>
          <p:cNvPr id="160" name="Shape 160"/>
          <p:cNvSpPr txBox="1"/>
          <p:nvPr/>
        </p:nvSpPr>
        <p:spPr>
          <a:xfrm>
            <a:off x="504569" y="1244530"/>
            <a:ext cx="7971900" cy="2935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endParaRPr dirty="0"/>
          </a:p>
          <a:p>
            <a:pPr marL="457200" indent="-317500">
              <a:buSzPts val="1400"/>
              <a:buChar char="●"/>
            </a:pPr>
            <a:r>
              <a:rPr lang="en" dirty="0"/>
              <a:t>Unsupervised machine learning </a:t>
            </a:r>
            <a:r>
              <a:rPr lang="en-US" dirty="0"/>
              <a:t>algorithms draw inferences directly from the data without any previously labeled outputs (i.e. no y labels).</a:t>
            </a:r>
          </a:p>
          <a:p>
            <a:pPr marL="457200" indent="-317500">
              <a:buSzPts val="1400"/>
              <a:buChar char="●"/>
            </a:pPr>
            <a:endParaRPr lang="en-US" dirty="0"/>
          </a:p>
          <a:p>
            <a:pPr marL="457200" indent="-317500">
              <a:buSzPts val="1400"/>
              <a:buChar char="●"/>
            </a:pPr>
            <a:r>
              <a:rPr lang="en-US" dirty="0"/>
              <a:t>One common type of unsupervised learning is cluster analysis. That is, the algorithms attempts to group that data into clusters based on relationships and features in the data.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352800"/>
            <a:ext cx="3901210" cy="280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24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304800" y="857250"/>
            <a:ext cx="5470500" cy="490500"/>
          </a:xfrm>
          <a:prstGeom prst="rect">
            <a:avLst/>
          </a:prstGeom>
        </p:spPr>
        <p:txBody>
          <a:bodyPr vert="horz" wrap="square" lIns="68575" tIns="68575" rIns="68575" bIns="68575" numCol="1" rtlCol="0" anchor="ctr" anchorCtr="0">
            <a:noAutofit/>
          </a:bodyPr>
          <a:lstStyle/>
          <a:p>
            <a:r>
              <a:rPr lang="en-US" dirty="0"/>
              <a:t>Clustering</a:t>
            </a:r>
            <a:endParaRPr dirty="0"/>
          </a:p>
        </p:txBody>
      </p:sp>
      <p:sp>
        <p:nvSpPr>
          <p:cNvPr id="166" name="Shape 166"/>
          <p:cNvSpPr txBox="1"/>
          <p:nvPr/>
        </p:nvSpPr>
        <p:spPr>
          <a:xfrm>
            <a:off x="460800" y="1656750"/>
            <a:ext cx="8222400" cy="310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indent="-317500">
              <a:buSzPts val="1400"/>
              <a:buChar char="●"/>
            </a:pPr>
            <a:r>
              <a:rPr lang="en-US" dirty="0"/>
              <a:t>While clustering may be intuitive to humans in this case, clustering algorithms have to decide which data points belong together.</a:t>
            </a:r>
            <a:endParaRPr dirty="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423" y="2468660"/>
            <a:ext cx="3441000" cy="23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1" y="2430870"/>
            <a:ext cx="3551623" cy="244208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616625" y="4759651"/>
            <a:ext cx="335059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Unclustered</a:t>
            </a:r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4888919" y="4759650"/>
            <a:ext cx="291778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Clustered Data</a:t>
            </a:r>
          </a:p>
        </p:txBody>
      </p:sp>
    </p:spTree>
    <p:extLst>
      <p:ext uri="{BB962C8B-B14F-4D97-AF65-F5344CB8AC3E}">
        <p14:creationId xmlns:p14="http://schemas.microsoft.com/office/powerpoint/2010/main" val="860519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304800" y="857250"/>
            <a:ext cx="5470500" cy="490500"/>
          </a:xfrm>
          <a:prstGeom prst="rect">
            <a:avLst/>
          </a:prstGeom>
        </p:spPr>
        <p:txBody>
          <a:bodyPr vert="horz" wrap="square" lIns="68575" tIns="68575" rIns="68575" bIns="68575" numCol="1" rtlCol="0" anchor="ctr" anchorCtr="0">
            <a:noAutofit/>
          </a:bodyPr>
          <a:lstStyle/>
          <a:p>
            <a:r>
              <a:rPr lang="en"/>
              <a:t>K Means</a:t>
            </a:r>
            <a:endParaRPr/>
          </a:p>
        </p:txBody>
      </p:sp>
      <p:sp>
        <p:nvSpPr>
          <p:cNvPr id="187" name="Shape 187"/>
          <p:cNvSpPr txBox="1"/>
          <p:nvPr/>
        </p:nvSpPr>
        <p:spPr>
          <a:xfrm>
            <a:off x="442950" y="1865700"/>
            <a:ext cx="4617000" cy="359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indent="-317500">
              <a:buSzPts val="1400"/>
              <a:buChar char="●"/>
            </a:pPr>
            <a:r>
              <a:rPr lang="en" dirty="0"/>
              <a:t>K means clustering will group the data into `k`</a:t>
            </a:r>
            <a:r>
              <a:rPr lang="en-US" dirty="0"/>
              <a:t> </a:t>
            </a:r>
            <a:r>
              <a:rPr lang="en" dirty="0"/>
              <a:t>groups. </a:t>
            </a:r>
            <a:endParaRPr dirty="0"/>
          </a:p>
          <a:p>
            <a:endParaRPr dirty="0"/>
          </a:p>
          <a:p>
            <a:pPr marL="457200" indent="-317500">
              <a:buSzPts val="1400"/>
              <a:buChar char="●"/>
            </a:pPr>
            <a:r>
              <a:rPr lang="en" dirty="0"/>
              <a:t>The cluster center is the mean of all the points belong</a:t>
            </a:r>
            <a:r>
              <a:rPr lang="en-US" dirty="0" err="1"/>
              <a:t>ing</a:t>
            </a:r>
            <a:r>
              <a:rPr lang="en" dirty="0"/>
              <a:t> to that cluster. Therefore each point is closer to it’s </a:t>
            </a:r>
            <a:r>
              <a:rPr lang="en-US" dirty="0"/>
              <a:t>own </a:t>
            </a:r>
            <a:r>
              <a:rPr lang="en" dirty="0"/>
              <a:t>cluster</a:t>
            </a:r>
            <a:r>
              <a:rPr lang="en-US" dirty="0"/>
              <a:t>’</a:t>
            </a:r>
            <a:r>
              <a:rPr lang="en" dirty="0"/>
              <a:t>s center than </a:t>
            </a:r>
            <a:r>
              <a:rPr lang="en-US" dirty="0"/>
              <a:t>it is to</a:t>
            </a:r>
            <a:r>
              <a:rPr lang="en" dirty="0"/>
              <a:t> other cluster centers.</a:t>
            </a:r>
            <a:endParaRPr dirty="0"/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7525" y="1865700"/>
            <a:ext cx="3197800" cy="3007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" name="Shape 189"/>
          <p:cNvCxnSpPr/>
          <p:nvPr/>
        </p:nvCxnSpPr>
        <p:spPr>
          <a:xfrm flipH="1">
            <a:off x="7231850" y="3017275"/>
            <a:ext cx="1098000" cy="811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0" name="Shape 190"/>
          <p:cNvCxnSpPr/>
          <p:nvPr/>
        </p:nvCxnSpPr>
        <p:spPr>
          <a:xfrm rot="10800000">
            <a:off x="6647100" y="2563825"/>
            <a:ext cx="1635000" cy="155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91" name="Shape 191"/>
          <p:cNvSpPr txBox="1"/>
          <p:nvPr/>
        </p:nvSpPr>
        <p:spPr>
          <a:xfrm>
            <a:off x="8282100" y="2563825"/>
            <a:ext cx="861900" cy="490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" sz="1400" dirty="0"/>
              <a:t>Cluster</a:t>
            </a:r>
            <a:endParaRPr sz="1400" dirty="0"/>
          </a:p>
          <a:p>
            <a:r>
              <a:rPr lang="en" sz="1400" dirty="0"/>
              <a:t>Centers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3735531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304800" y="857250"/>
            <a:ext cx="5470500" cy="490500"/>
          </a:xfrm>
          <a:prstGeom prst="rect">
            <a:avLst/>
          </a:prstGeom>
        </p:spPr>
        <p:txBody>
          <a:bodyPr vert="horz" wrap="square" lIns="68575" tIns="68575" rIns="68575" bIns="68575" numCol="1" rtlCol="0" anchor="ctr" anchorCtr="0">
            <a:noAutofit/>
          </a:bodyPr>
          <a:lstStyle/>
          <a:p>
            <a:r>
              <a:rPr lang="en"/>
              <a:t>KMeans</a:t>
            </a:r>
            <a:endParaRPr/>
          </a:p>
        </p:txBody>
      </p:sp>
      <p:sp>
        <p:nvSpPr>
          <p:cNvPr id="197" name="Shape 197"/>
          <p:cNvSpPr txBox="1"/>
          <p:nvPr/>
        </p:nvSpPr>
        <p:spPr>
          <a:xfrm>
            <a:off x="304800" y="1520062"/>
            <a:ext cx="6480000" cy="94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indent="-317500"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K means clustering will group the data into `k` amount of groups. </a:t>
            </a:r>
            <a:endParaRPr lang="en-US" dirty="0">
              <a:solidFill>
                <a:schemeClr val="dk1"/>
              </a:solidFill>
            </a:endParaRPr>
          </a:p>
          <a:p>
            <a:pPr marL="457200" indent="-317500">
              <a:buSzPts val="1400"/>
              <a:buChar char="●"/>
            </a:pPr>
            <a:endParaRPr lang="en-US" dirty="0">
              <a:solidFill>
                <a:schemeClr val="dk1"/>
              </a:solidFill>
            </a:endParaRPr>
          </a:p>
          <a:p>
            <a:pPr marL="457200" indent="-317500"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A small k will create larger clusters.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200" y="2895600"/>
            <a:ext cx="4515034" cy="298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Shape 199"/>
          <p:cNvSpPr txBox="1"/>
          <p:nvPr/>
        </p:nvSpPr>
        <p:spPr>
          <a:xfrm>
            <a:off x="1229200" y="3578175"/>
            <a:ext cx="807000" cy="490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" b="1"/>
              <a:t>K = 2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4253686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304800" y="857250"/>
            <a:ext cx="5470500" cy="490500"/>
          </a:xfrm>
          <a:prstGeom prst="rect">
            <a:avLst/>
          </a:prstGeom>
        </p:spPr>
        <p:txBody>
          <a:bodyPr vert="horz" wrap="square" lIns="68575" tIns="68575" rIns="68575" bIns="68575" numCol="1" rtlCol="0" anchor="ctr" anchorCtr="0">
            <a:noAutofit/>
          </a:bodyPr>
          <a:lstStyle/>
          <a:p>
            <a:r>
              <a:rPr lang="en"/>
              <a:t>KMeans</a:t>
            </a:r>
            <a:endParaRPr/>
          </a:p>
        </p:txBody>
      </p:sp>
      <p:sp>
        <p:nvSpPr>
          <p:cNvPr id="205" name="Shape 205"/>
          <p:cNvSpPr txBox="1"/>
          <p:nvPr/>
        </p:nvSpPr>
        <p:spPr>
          <a:xfrm>
            <a:off x="304800" y="1526150"/>
            <a:ext cx="5155500" cy="668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indent="-317500"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A large k will create smaller</a:t>
            </a:r>
            <a:r>
              <a:rPr lang="en-US" dirty="0">
                <a:solidFill>
                  <a:schemeClr val="dk1"/>
                </a:solidFill>
              </a:rPr>
              <a:t> clusters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/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061" y="2194550"/>
            <a:ext cx="4640006" cy="292635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 txBox="1"/>
          <p:nvPr/>
        </p:nvSpPr>
        <p:spPr>
          <a:xfrm>
            <a:off x="1146503" y="3412478"/>
            <a:ext cx="807000" cy="490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" b="1"/>
              <a:t>K = 6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2049362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304800" y="857250"/>
            <a:ext cx="5470500" cy="490500"/>
          </a:xfrm>
          <a:prstGeom prst="rect">
            <a:avLst/>
          </a:prstGeom>
        </p:spPr>
        <p:txBody>
          <a:bodyPr vert="horz" wrap="square" lIns="68575" tIns="68575" rIns="68575" bIns="68575" numCol="1" rtlCol="0" anchor="ctr" anchorCtr="0">
            <a:noAutofit/>
          </a:bodyPr>
          <a:lstStyle/>
          <a:p>
            <a:r>
              <a:rPr lang="en-US" dirty="0"/>
              <a:t>Predictions using a trained </a:t>
            </a:r>
            <a:r>
              <a:rPr lang="en-US" dirty="0" err="1"/>
              <a:t>KMeans</a:t>
            </a:r>
            <a:r>
              <a:rPr lang="en-US" dirty="0"/>
              <a:t> model</a:t>
            </a:r>
            <a:endParaRPr dirty="0"/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5026" y="1862126"/>
            <a:ext cx="4733925" cy="31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 txBox="1"/>
          <p:nvPr/>
        </p:nvSpPr>
        <p:spPr>
          <a:xfrm>
            <a:off x="489300" y="2420600"/>
            <a:ext cx="1324500" cy="144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" sz="1400" dirty="0"/>
              <a:t>What group would this new data point belong to?</a:t>
            </a:r>
            <a:endParaRPr sz="1400" dirty="0"/>
          </a:p>
        </p:txBody>
      </p:sp>
      <p:cxnSp>
        <p:nvCxnSpPr>
          <p:cNvPr id="180" name="Shape 180"/>
          <p:cNvCxnSpPr/>
          <p:nvPr/>
        </p:nvCxnSpPr>
        <p:spPr>
          <a:xfrm>
            <a:off x="942720" y="3527832"/>
            <a:ext cx="1778137" cy="36323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" name="Smiley Face 2"/>
          <p:cNvSpPr/>
          <p:nvPr/>
        </p:nvSpPr>
        <p:spPr>
          <a:xfrm>
            <a:off x="2854319" y="3836719"/>
            <a:ext cx="393275" cy="341862"/>
          </a:xfrm>
          <a:prstGeom prst="smileyFac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2612572" y="2731938"/>
            <a:ext cx="1101613" cy="921973"/>
          </a:xfrm>
          <a:prstGeom prst="wedgeRoundRectCallout">
            <a:avLst>
              <a:gd name="adj1" fmla="val -18817"/>
              <a:gd name="adj2" fmla="val 674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Hi guys! Where do you want me?</a:t>
            </a:r>
          </a:p>
        </p:txBody>
      </p:sp>
    </p:spTree>
    <p:extLst>
      <p:ext uri="{BB962C8B-B14F-4D97-AF65-F5344CB8AC3E}">
        <p14:creationId xmlns:p14="http://schemas.microsoft.com/office/powerpoint/2010/main" val="3835192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304800" y="857250"/>
            <a:ext cx="5470500" cy="490500"/>
          </a:xfrm>
          <a:prstGeom prst="rect">
            <a:avLst/>
          </a:prstGeom>
        </p:spPr>
        <p:txBody>
          <a:bodyPr vert="horz" wrap="square" lIns="68575" tIns="68575" rIns="68575" bIns="68575" numCol="1" rtlCol="0" anchor="ctr" anchorCtr="0">
            <a:noAutofit/>
          </a:bodyPr>
          <a:lstStyle/>
          <a:p>
            <a:r>
              <a:rPr lang="en-US" dirty="0"/>
              <a:t>Predictions using a trained </a:t>
            </a:r>
            <a:r>
              <a:rPr lang="en-US" dirty="0" err="1"/>
              <a:t>KMeans</a:t>
            </a:r>
            <a:r>
              <a:rPr lang="en-US" dirty="0"/>
              <a:t> model</a:t>
            </a:r>
            <a:endParaRPr dirty="0"/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5026" y="1862126"/>
            <a:ext cx="4733925" cy="3133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Shape 175"/>
          <p:cNvCxnSpPr/>
          <p:nvPr/>
        </p:nvCxnSpPr>
        <p:spPr>
          <a:xfrm flipH="1">
            <a:off x="5246914" y="3861800"/>
            <a:ext cx="1985012" cy="29268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77" name="Shape 177"/>
          <p:cNvSpPr txBox="1"/>
          <p:nvPr/>
        </p:nvSpPr>
        <p:spPr>
          <a:xfrm>
            <a:off x="7231925" y="3560350"/>
            <a:ext cx="1575400" cy="29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dirty="0"/>
              <a:t>Purple Cluster Center</a:t>
            </a:r>
            <a:endParaRPr dirty="0"/>
          </a:p>
        </p:txBody>
      </p:sp>
      <p:sp>
        <p:nvSpPr>
          <p:cNvPr id="178" name="Shape 178"/>
          <p:cNvSpPr txBox="1"/>
          <p:nvPr/>
        </p:nvSpPr>
        <p:spPr>
          <a:xfrm>
            <a:off x="489300" y="2420600"/>
            <a:ext cx="1324500" cy="144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"/>
              <a:t>What group would this new data point belong to?</a:t>
            </a:r>
            <a:endParaRPr/>
          </a:p>
        </p:txBody>
      </p:sp>
      <p:cxnSp>
        <p:nvCxnSpPr>
          <p:cNvPr id="180" name="Shape 180"/>
          <p:cNvCxnSpPr/>
          <p:nvPr/>
        </p:nvCxnSpPr>
        <p:spPr>
          <a:xfrm>
            <a:off x="942720" y="3527832"/>
            <a:ext cx="1778137" cy="36323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" name="Smiley Face 2"/>
          <p:cNvSpPr/>
          <p:nvPr/>
        </p:nvSpPr>
        <p:spPr>
          <a:xfrm>
            <a:off x="2854319" y="3836719"/>
            <a:ext cx="393275" cy="341862"/>
          </a:xfrm>
          <a:prstGeom prst="smileyFac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2612572" y="2731938"/>
            <a:ext cx="1101613" cy="921973"/>
          </a:xfrm>
          <a:prstGeom prst="wedgeRoundRectCallout">
            <a:avLst>
              <a:gd name="adj1" fmla="val -18817"/>
              <a:gd name="adj2" fmla="val 674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Hi guys! Where do you want me?</a:t>
            </a:r>
          </a:p>
        </p:txBody>
      </p:sp>
      <p:sp>
        <p:nvSpPr>
          <p:cNvPr id="8" name="Cross 7"/>
          <p:cNvSpPr/>
          <p:nvPr/>
        </p:nvSpPr>
        <p:spPr>
          <a:xfrm>
            <a:off x="4741667" y="3709451"/>
            <a:ext cx="424543" cy="436617"/>
          </a:xfrm>
          <a:prstGeom prst="plu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/>
          <p:cNvSpPr/>
          <p:nvPr/>
        </p:nvSpPr>
        <p:spPr>
          <a:xfrm>
            <a:off x="4121731" y="2295321"/>
            <a:ext cx="424543" cy="436617"/>
          </a:xfrm>
          <a:prstGeom prst="plu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hape 174"/>
          <p:cNvCxnSpPr/>
          <p:nvPr/>
        </p:nvCxnSpPr>
        <p:spPr>
          <a:xfrm flipH="1">
            <a:off x="4583813" y="2455568"/>
            <a:ext cx="1686359" cy="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0" name="Shape 176"/>
          <p:cNvSpPr txBox="1"/>
          <p:nvPr/>
        </p:nvSpPr>
        <p:spPr>
          <a:xfrm>
            <a:off x="6270171" y="2166613"/>
            <a:ext cx="1432200" cy="39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" dirty="0"/>
              <a:t>Yellow </a:t>
            </a:r>
            <a:r>
              <a:rPr lang="en-US" dirty="0"/>
              <a:t>Cluster Center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1075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 fontScale="90000"/>
          </a:bodyPr>
          <a:lstStyle/>
          <a:p>
            <a:r>
              <a:rPr lang="en-US" dirty="0"/>
              <a:t>A Neural Network that merges the style of two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43C16-5852-2A41-85D6-E86AD28EF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948" y="762000"/>
            <a:ext cx="5188060" cy="5181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3249" y="6051746"/>
            <a:ext cx="2981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deepdreamgenerator.com</a:t>
            </a:r>
            <a:r>
              <a:rPr lang="en-US" sz="1200" dirty="0"/>
              <a:t>/#gallery</a:t>
            </a:r>
          </a:p>
        </p:txBody>
      </p:sp>
    </p:spTree>
    <p:extLst>
      <p:ext uri="{BB962C8B-B14F-4D97-AF65-F5344CB8AC3E}">
        <p14:creationId xmlns:p14="http://schemas.microsoft.com/office/powerpoint/2010/main" val="106837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304800" y="857250"/>
            <a:ext cx="5470500" cy="490500"/>
          </a:xfrm>
          <a:prstGeom prst="rect">
            <a:avLst/>
          </a:prstGeom>
        </p:spPr>
        <p:txBody>
          <a:bodyPr vert="horz" wrap="square" lIns="68575" tIns="68575" rIns="68575" bIns="68575" numCol="1" rtlCol="0" anchor="ctr" anchorCtr="0">
            <a:noAutofit/>
          </a:bodyPr>
          <a:lstStyle/>
          <a:p>
            <a:r>
              <a:rPr lang="en-US" dirty="0"/>
              <a:t>Predictions using a trained </a:t>
            </a:r>
            <a:r>
              <a:rPr lang="en-US" dirty="0" err="1"/>
              <a:t>KMeans</a:t>
            </a:r>
            <a:r>
              <a:rPr lang="en-US" dirty="0"/>
              <a:t> model</a:t>
            </a:r>
            <a:endParaRPr dirty="0"/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5026" y="1862126"/>
            <a:ext cx="4733925" cy="3133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" name="Shape 174"/>
          <p:cNvCxnSpPr/>
          <p:nvPr/>
        </p:nvCxnSpPr>
        <p:spPr>
          <a:xfrm flipH="1">
            <a:off x="4583813" y="2455568"/>
            <a:ext cx="1686359" cy="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75" name="Shape 175"/>
          <p:cNvCxnSpPr/>
          <p:nvPr/>
        </p:nvCxnSpPr>
        <p:spPr>
          <a:xfrm flipH="1">
            <a:off x="5173983" y="3925005"/>
            <a:ext cx="1985012" cy="29268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76" name="Shape 176"/>
          <p:cNvSpPr txBox="1"/>
          <p:nvPr/>
        </p:nvSpPr>
        <p:spPr>
          <a:xfrm>
            <a:off x="6270171" y="2166613"/>
            <a:ext cx="1432200" cy="39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" dirty="0"/>
              <a:t>Yellow </a:t>
            </a:r>
            <a:r>
              <a:rPr lang="en-US" dirty="0"/>
              <a:t>Cluster Center</a:t>
            </a:r>
            <a:endParaRPr dirty="0"/>
          </a:p>
        </p:txBody>
      </p:sp>
      <p:sp>
        <p:nvSpPr>
          <p:cNvPr id="177" name="Shape 177"/>
          <p:cNvSpPr txBox="1"/>
          <p:nvPr/>
        </p:nvSpPr>
        <p:spPr>
          <a:xfrm>
            <a:off x="7231925" y="3560350"/>
            <a:ext cx="1575400" cy="29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dirty="0"/>
              <a:t>Purple Cluster Center</a:t>
            </a:r>
            <a:endParaRPr dirty="0"/>
          </a:p>
        </p:txBody>
      </p:sp>
      <p:sp>
        <p:nvSpPr>
          <p:cNvPr id="3" name="Smiley Face 2"/>
          <p:cNvSpPr/>
          <p:nvPr/>
        </p:nvSpPr>
        <p:spPr>
          <a:xfrm>
            <a:off x="2854319" y="3836719"/>
            <a:ext cx="393275" cy="341862"/>
          </a:xfrm>
          <a:prstGeom prst="smileyFac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413657" y="1597480"/>
            <a:ext cx="2544536" cy="1962871"/>
          </a:xfrm>
          <a:prstGeom prst="wedgeRoundRectCallout">
            <a:avLst>
              <a:gd name="adj1" fmla="val 43460"/>
              <a:gd name="adj2" fmla="val 644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 had better use python to figure out which cluster center is the closest</a:t>
            </a:r>
          </a:p>
          <a:p>
            <a:pPr algn="ctr"/>
            <a:r>
              <a:rPr lang="mr-IN" sz="1400" dirty="0" err="1"/>
              <a:t>np.sqrt</a:t>
            </a:r>
            <a:r>
              <a:rPr lang="mr-IN" sz="1400" dirty="0"/>
              <a:t>(</a:t>
            </a:r>
            <a:r>
              <a:rPr lang="mr-IN" sz="1400" dirty="0" err="1"/>
              <a:t>sum</a:t>
            </a:r>
            <a:r>
              <a:rPr lang="mr-IN" sz="1400" dirty="0"/>
              <a:t>((</a:t>
            </a:r>
            <a:r>
              <a:rPr lang="mr-IN" sz="1400" dirty="0" err="1"/>
              <a:t>x</a:t>
            </a:r>
            <a:r>
              <a:rPr lang="mr-IN" sz="1400" dirty="0"/>
              <a:t> - </a:t>
            </a:r>
            <a:r>
              <a:rPr lang="mr-IN" sz="1400" dirty="0" err="1"/>
              <a:t>y</a:t>
            </a:r>
            <a:r>
              <a:rPr lang="mr-IN" sz="1400" dirty="0"/>
              <a:t>) ** 2))</a:t>
            </a:r>
            <a:r>
              <a:rPr lang="en-US" sz="1400" dirty="0"/>
              <a:t> 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Hmm, I could also figure this out using </a:t>
            </a:r>
            <a:r>
              <a:rPr lang="en-US" sz="1400" dirty="0" err="1"/>
              <a:t>kmeans.predict</a:t>
            </a:r>
            <a:r>
              <a:rPr lang="en-US" sz="1400" dirty="0"/>
              <a:t>(</a:t>
            </a:r>
            <a:r>
              <a:rPr lang="en-US" sz="1400" dirty="0" err="1"/>
              <a:t>new_data</a:t>
            </a:r>
            <a:r>
              <a:rPr lang="en-US" sz="1400" dirty="0"/>
              <a:t>)</a:t>
            </a:r>
          </a:p>
        </p:txBody>
      </p:sp>
      <p:sp>
        <p:nvSpPr>
          <p:cNvPr id="8" name="Cross 7"/>
          <p:cNvSpPr/>
          <p:nvPr/>
        </p:nvSpPr>
        <p:spPr>
          <a:xfrm>
            <a:off x="4728904" y="3727783"/>
            <a:ext cx="424543" cy="436617"/>
          </a:xfrm>
          <a:prstGeom prst="plu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/>
          <p:cNvSpPr/>
          <p:nvPr/>
        </p:nvSpPr>
        <p:spPr>
          <a:xfrm>
            <a:off x="4159269" y="2287638"/>
            <a:ext cx="424543" cy="436617"/>
          </a:xfrm>
          <a:prstGeom prst="plu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3352800" y="4004788"/>
            <a:ext cx="1295400" cy="0"/>
          </a:xfrm>
          <a:prstGeom prst="line">
            <a:avLst/>
          </a:prstGeom>
          <a:ln w="825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282044" y="2505945"/>
            <a:ext cx="1041081" cy="1330774"/>
          </a:xfrm>
          <a:prstGeom prst="line">
            <a:avLst/>
          </a:prstGeom>
          <a:ln w="825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2847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304800" y="857250"/>
            <a:ext cx="5470500" cy="490500"/>
          </a:xfrm>
          <a:prstGeom prst="rect">
            <a:avLst/>
          </a:prstGeom>
        </p:spPr>
        <p:txBody>
          <a:bodyPr vert="horz" wrap="square" lIns="68575" tIns="68575" rIns="68575" bIns="68575" numCol="1" rtlCol="0" anchor="ctr" anchorCtr="0">
            <a:noAutofit/>
          </a:bodyPr>
          <a:lstStyle/>
          <a:p>
            <a:r>
              <a:rPr lang="en-US" dirty="0"/>
              <a:t>Predictions using a trained </a:t>
            </a:r>
            <a:r>
              <a:rPr lang="en-US" dirty="0" err="1"/>
              <a:t>KMeans</a:t>
            </a:r>
            <a:r>
              <a:rPr lang="en-US" dirty="0"/>
              <a:t> model</a:t>
            </a:r>
            <a:endParaRPr dirty="0"/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5026" y="1862126"/>
            <a:ext cx="4733925" cy="31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miley Face 2"/>
          <p:cNvSpPr/>
          <p:nvPr/>
        </p:nvSpPr>
        <p:spPr>
          <a:xfrm>
            <a:off x="2854319" y="3836719"/>
            <a:ext cx="393275" cy="341862"/>
          </a:xfrm>
          <a:prstGeom prst="smileyFace">
            <a:avLst/>
          </a:prstGeom>
          <a:solidFill>
            <a:srgbClr val="4700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421821" y="2335910"/>
            <a:ext cx="2536372" cy="1027024"/>
          </a:xfrm>
          <a:prstGeom prst="wedgeRoundRectCallout">
            <a:avLst>
              <a:gd name="adj1" fmla="val 43888"/>
              <a:gd name="adj2" fmla="val 9212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Purple is closer!</a:t>
            </a:r>
          </a:p>
        </p:txBody>
      </p:sp>
    </p:spTree>
    <p:extLst>
      <p:ext uri="{BB962C8B-B14F-4D97-AF65-F5344CB8AC3E}">
        <p14:creationId xmlns:p14="http://schemas.microsoft.com/office/powerpoint/2010/main" val="1045473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 / Discussion</a:t>
            </a:r>
          </a:p>
        </p:txBody>
      </p:sp>
    </p:spTree>
    <p:extLst>
      <p:ext uri="{BB962C8B-B14F-4D97-AF65-F5344CB8AC3E}">
        <p14:creationId xmlns:p14="http://schemas.microsoft.com/office/powerpoint/2010/main" val="23409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Muffin vs Dog Detector?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93249" y="6051746"/>
            <a:ext cx="2981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deepdreamgenerator.com</a:t>
            </a:r>
            <a:r>
              <a:rPr lang="en-US" sz="1200" dirty="0"/>
              <a:t>/#gallery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977" y="671667"/>
            <a:ext cx="6096000" cy="565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9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Artificial Neural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43C16-5852-2A41-85D6-E86AD28EF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78" y="3505200"/>
            <a:ext cx="8528206" cy="26129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7195" y="990600"/>
            <a:ext cx="85658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this is what comes to mind when you think "</a:t>
            </a:r>
            <a:r>
              <a:rPr lang="en-US" b="1" i="1" dirty="0"/>
              <a:t>neural</a:t>
            </a:r>
            <a:r>
              <a:rPr lang="en-US" dirty="0"/>
              <a:t>", you're on the right  track. </a:t>
            </a:r>
          </a:p>
          <a:p>
            <a:endParaRPr lang="en-US" dirty="0"/>
          </a:p>
          <a:p>
            <a:r>
              <a:rPr lang="en-US" dirty="0"/>
              <a:t>The development of neural nets were inspired by the arrangement of neurons in the human brain.</a:t>
            </a:r>
          </a:p>
          <a:p>
            <a:endParaRPr lang="en-US" dirty="0"/>
          </a:p>
          <a:p>
            <a:r>
              <a:rPr lang="en-US" dirty="0"/>
              <a:t>The neuron's **axon** is what it uses to send signals to other neurons. </a:t>
            </a:r>
          </a:p>
          <a:p>
            <a:endParaRPr lang="en-US" dirty="0"/>
          </a:p>
          <a:p>
            <a:r>
              <a:rPr lang="en-US" dirty="0"/>
              <a:t>**Synapses** are sensors that receive signals from other neurons.</a:t>
            </a:r>
          </a:p>
        </p:txBody>
      </p:sp>
    </p:spTree>
    <p:extLst>
      <p:ext uri="{BB962C8B-B14F-4D97-AF65-F5344CB8AC3E}">
        <p14:creationId xmlns:p14="http://schemas.microsoft.com/office/powerpoint/2010/main" val="207913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Artificial Neural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43C16-5852-2A41-85D6-E86AD28EF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762000"/>
            <a:ext cx="3733800" cy="56007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150135"/>
            <a:ext cx="2819400" cy="51242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62762" y="322956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vs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32230" y="83148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Brain</a:t>
            </a:r>
          </a:p>
        </p:txBody>
      </p:sp>
    </p:spTree>
    <p:extLst>
      <p:ext uri="{BB962C8B-B14F-4D97-AF65-F5344CB8AC3E}">
        <p14:creationId xmlns:p14="http://schemas.microsoft.com/office/powerpoint/2010/main" val="209004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Artificial Neural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43C16-5852-2A41-85D6-E86AD28EF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239328"/>
            <a:ext cx="8991600" cy="41614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9278" y="762000"/>
            <a:ext cx="85658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it turns out, the neural networks we program find patterns in inputs in much the same way the brain </a:t>
            </a:r>
            <a:r>
              <a:rPr lang="en-US"/>
              <a:t>does.</a:t>
            </a:r>
          </a:p>
          <a:p>
            <a:endParaRPr lang="en-US" dirty="0"/>
          </a:p>
          <a:p>
            <a:r>
              <a:rPr lang="en-US" dirty="0"/>
              <a:t>As we'll see, if you understand how the brain processes visual information, you understand how neural nets process </a:t>
            </a:r>
            <a:r>
              <a:rPr lang="en-US" i="1" dirty="0"/>
              <a:t>any</a:t>
            </a:r>
            <a:r>
              <a:rPr lang="en-US" dirty="0"/>
              <a:t> information.</a:t>
            </a:r>
          </a:p>
        </p:txBody>
      </p:sp>
    </p:spTree>
    <p:extLst>
      <p:ext uri="{BB962C8B-B14F-4D97-AF65-F5344CB8AC3E}">
        <p14:creationId xmlns:p14="http://schemas.microsoft.com/office/powerpoint/2010/main" val="165017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The Math...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84350"/>
            <a:ext cx="7213600" cy="38544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72446" y="1219200"/>
            <a:ext cx="554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Neurons are </a:t>
            </a:r>
            <a:r>
              <a:rPr lang="en-US" dirty="0" err="1"/>
              <a:t>kinda</a:t>
            </a:r>
            <a:r>
              <a:rPr lang="en-US" dirty="0"/>
              <a:t>/</a:t>
            </a:r>
            <a:r>
              <a:rPr lang="en-US" dirty="0" err="1"/>
              <a:t>sorta</a:t>
            </a:r>
            <a:r>
              <a:rPr lang="en-US" dirty="0"/>
              <a:t> similar to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63272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The Math...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524000"/>
            <a:ext cx="5562600" cy="47785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99681" y="904261"/>
            <a:ext cx="6468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Neural Networks are just layer of neurons </a:t>
            </a:r>
            <a:r>
              <a:rPr lang="en-US"/>
              <a:t>connected together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92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13739</TotalTime>
  <Words>841</Words>
  <Application>Microsoft Macintosh PowerPoint</Application>
  <PresentationFormat>On-screen Show (4:3)</PresentationFormat>
  <Paragraphs>137</Paragraphs>
  <Slides>32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Mangal</vt:lpstr>
      <vt:lpstr>Roboto</vt:lpstr>
      <vt:lpstr>Times New Roman</vt:lpstr>
      <vt:lpstr>1_Unbranded</vt:lpstr>
      <vt:lpstr>Introduction to Neural Networks</vt:lpstr>
      <vt:lpstr>Blindness Detecting Neural Network</vt:lpstr>
      <vt:lpstr>A Neural Network that merges the style of two images</vt:lpstr>
      <vt:lpstr>Muffin vs Dog Detector?</vt:lpstr>
      <vt:lpstr>Artificial Neural Networks</vt:lpstr>
      <vt:lpstr>Artificial Neural Networks</vt:lpstr>
      <vt:lpstr>Artificial Neural Networks</vt:lpstr>
      <vt:lpstr>The Math...</vt:lpstr>
      <vt:lpstr>The Math...</vt:lpstr>
      <vt:lpstr>The Math...</vt:lpstr>
      <vt:lpstr>How does it work?</vt:lpstr>
      <vt:lpstr>How does it work?</vt:lpstr>
      <vt:lpstr>In a nutshell...</vt:lpstr>
      <vt:lpstr>Questions / Discussion</vt:lpstr>
      <vt:lpstr>Why Keras? Who keras?</vt:lpstr>
      <vt:lpstr>TensorFlow</vt:lpstr>
      <vt:lpstr>Keras</vt:lpstr>
      <vt:lpstr>Keras + TensorFlow</vt:lpstr>
      <vt:lpstr>Installation</vt:lpstr>
      <vt:lpstr>Installation</vt:lpstr>
      <vt:lpstr>Questions / Discussion</vt:lpstr>
      <vt:lpstr>Kmeans</vt:lpstr>
      <vt:lpstr>Unsupervised Learning</vt:lpstr>
      <vt:lpstr>Clustering</vt:lpstr>
      <vt:lpstr>K Means</vt:lpstr>
      <vt:lpstr>KMeans</vt:lpstr>
      <vt:lpstr>KMeans</vt:lpstr>
      <vt:lpstr>Predictions using a trained KMeans model</vt:lpstr>
      <vt:lpstr>Predictions using a trained KMeans model</vt:lpstr>
      <vt:lpstr>Predictions using a trained KMeans model</vt:lpstr>
      <vt:lpstr>Predictions using a trained KMeans model</vt:lpstr>
      <vt:lpstr>Questions / Discussion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Ronessa Acquesta</cp:lastModifiedBy>
  <cp:revision>1680</cp:revision>
  <cp:lastPrinted>2016-01-30T16:23:56Z</cp:lastPrinted>
  <dcterms:created xsi:type="dcterms:W3CDTF">2015-01-20T17:19:00Z</dcterms:created>
  <dcterms:modified xsi:type="dcterms:W3CDTF">2018-04-12T17:23:57Z</dcterms:modified>
</cp:coreProperties>
</file>